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1"/>
  </p:notesMasterIdLst>
  <p:sldIdLst>
    <p:sldId id="256" r:id="rId2"/>
    <p:sldId id="259" r:id="rId3"/>
    <p:sldId id="263" r:id="rId4"/>
    <p:sldId id="299" r:id="rId5"/>
    <p:sldId id="282" r:id="rId6"/>
    <p:sldId id="300" r:id="rId7"/>
    <p:sldId id="267" r:id="rId8"/>
    <p:sldId id="271" r:id="rId9"/>
    <p:sldId id="292" r:id="rId10"/>
    <p:sldId id="301" r:id="rId11"/>
    <p:sldId id="303" r:id="rId12"/>
    <p:sldId id="302" r:id="rId13"/>
    <p:sldId id="304" r:id="rId14"/>
    <p:sldId id="272" r:id="rId15"/>
    <p:sldId id="273" r:id="rId16"/>
    <p:sldId id="296" r:id="rId17"/>
    <p:sldId id="287" r:id="rId18"/>
    <p:sldId id="297" r:id="rId19"/>
    <p:sldId id="29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49" autoAdjust="0"/>
    <p:restoredTop sz="92327" autoAdjust="0"/>
  </p:normalViewPr>
  <p:slideViewPr>
    <p:cSldViewPr>
      <p:cViewPr varScale="1">
        <p:scale>
          <a:sx n="104" d="100"/>
          <a:sy n="104" d="100"/>
        </p:scale>
        <p:origin x="-172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9C42E5-B885-431C-AE47-F7FAB0F7ABA7}" type="datetimeFigureOut">
              <a:rPr lang="en-CA" smtClean="0"/>
              <a:t>2019-09-19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912F2-9B66-4DC3-875F-77A54387C7D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6556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hope.com/jargon/p/punccard.htm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43299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mtClean="0"/>
              <a:t>Why standardize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6959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695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mtClean="0"/>
              <a:t>Definition slides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412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mtClean="0"/>
              <a:t>Image:</a:t>
            </a:r>
            <a:r>
              <a:rPr lang="en-CA" baseline="0" smtClean="0"/>
              <a:t> </a:t>
            </a:r>
            <a:r>
              <a:rPr lang="en-CA" smtClean="0">
                <a:hlinkClick r:id="rId3"/>
              </a:rPr>
              <a:t>https://www.computerhope.com/jargon/p/punccard.htm</a:t>
            </a:r>
            <a:endParaRPr lang="en-CA" smtClean="0"/>
          </a:p>
          <a:p>
            <a:endParaRPr lang="en-CA" smtClean="0"/>
          </a:p>
          <a:p>
            <a:r>
              <a:rPr lang="en-CA" smtClean="0"/>
              <a:t>128 character limit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6914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mtClean="0"/>
              <a:t>example of all of the manuscripts</a:t>
            </a:r>
            <a:r>
              <a:rPr lang="en-CA" baseline="0" smtClean="0"/>
              <a:t> with this </a:t>
            </a:r>
            <a:r>
              <a:rPr lang="en-CA" i="1" baseline="0" smtClean="0"/>
              <a:t>differentia</a:t>
            </a:r>
          </a:p>
          <a:p>
            <a:endParaRPr lang="en-CA" i="1" baseline="0" smtClean="0"/>
          </a:p>
          <a:p>
            <a:r>
              <a:rPr lang="en-CA" i="1" baseline="0" smtClean="0"/>
              <a:t>82 manuscripts</a:t>
            </a:r>
          </a:p>
          <a:p>
            <a:r>
              <a:rPr lang="en-CA" i="1" baseline="0" smtClean="0"/>
              <a:t>30 theorists tonaries</a:t>
            </a:r>
          </a:p>
          <a:p>
            <a:r>
              <a:rPr lang="en-CA" i="1" baseline="0" smtClean="0"/>
              <a:t>mode 1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6959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mtClean="0"/>
              <a:t>example of all of the manuscripts</a:t>
            </a:r>
            <a:r>
              <a:rPr lang="en-CA" baseline="0" smtClean="0"/>
              <a:t> with this </a:t>
            </a:r>
            <a:r>
              <a:rPr lang="en-CA" i="1" baseline="0" smtClean="0"/>
              <a:t>differentia</a:t>
            </a:r>
          </a:p>
          <a:p>
            <a:endParaRPr lang="en-CA" i="1" baseline="0" smtClean="0"/>
          </a:p>
          <a:p>
            <a:r>
              <a:rPr lang="en-CA" i="1" baseline="0" smtClean="0"/>
              <a:t>82 manuscripts</a:t>
            </a:r>
          </a:p>
          <a:p>
            <a:r>
              <a:rPr lang="en-CA" i="1" baseline="0" smtClean="0"/>
              <a:t>30 theorists tonaries</a:t>
            </a:r>
          </a:p>
          <a:p>
            <a:r>
              <a:rPr lang="en-CA" i="1" baseline="0" smtClean="0"/>
              <a:t>mode 1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695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mtClean="0"/>
              <a:t>Explanation of standardization system </a:t>
            </a:r>
          </a:p>
          <a:p>
            <a:endParaRPr lang="en-CA" smtClean="0"/>
          </a:p>
          <a:p>
            <a:r>
              <a:rPr lang="en-CA" smtClean="0"/>
              <a:t>T7aA</a:t>
            </a:r>
            <a:r>
              <a:rPr lang="en-CA" baseline="0" smtClean="0"/>
              <a:t> – appears in 70 manuscripts</a:t>
            </a:r>
          </a:p>
          <a:p>
            <a:endParaRPr lang="en-CA" baseline="0" smtClean="0"/>
          </a:p>
          <a:p>
            <a:r>
              <a:rPr lang="en-CA" baseline="0" smtClean="0"/>
              <a:t>T7aB – starts on D; T7aC – starts on F (1 manuscript each)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2795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mtClean="0"/>
              <a:t>Groups </a:t>
            </a:r>
            <a:r>
              <a:rPr lang="en-CA" i="1" smtClean="0"/>
              <a:t>differentia</a:t>
            </a:r>
            <a:r>
              <a:rPr lang="en-CA" i="0" baseline="0" smtClean="0"/>
              <a:t> found in manuscripts with this particular data set</a:t>
            </a:r>
          </a:p>
          <a:p>
            <a:endParaRPr lang="en-CA" i="0" baseline="0" smtClean="0"/>
          </a:p>
          <a:p>
            <a:r>
              <a:rPr lang="en-CA" i="0" baseline="0" smtClean="0"/>
              <a:t>Also summary of the Dominican manuscripts 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8934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mtClean="0"/>
              <a:t>Differentiae</a:t>
            </a:r>
            <a:r>
              <a:rPr lang="en-CA" baseline="0" smtClean="0"/>
              <a:t> Database – multiple access points, so that </a:t>
            </a:r>
            <a:r>
              <a:rPr lang="en-CA" i="1" baseline="0" smtClean="0"/>
              <a:t>differentia </a:t>
            </a:r>
            <a:r>
              <a:rPr lang="en-CA" i="0" baseline="0" smtClean="0"/>
              <a:t>and their relationships to each other, and their accompanying antiphons can be studied from multiple vantage points; multiple ways of assessing similarity and dissimilarity; ability to incorporate the standardized </a:t>
            </a:r>
            <a:r>
              <a:rPr lang="en-CA" i="1" baseline="0" smtClean="0"/>
              <a:t>differentia</a:t>
            </a:r>
            <a:r>
              <a:rPr lang="en-CA" i="0" baseline="0" smtClean="0"/>
              <a:t> ID into future manuscript indices</a:t>
            </a:r>
            <a:endParaRPr lang="en-CA" i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27950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mtClean="0"/>
              <a:t>Differentiae</a:t>
            </a:r>
            <a:r>
              <a:rPr lang="en-CA" baseline="0" smtClean="0"/>
              <a:t> Database – multiple access points, so that </a:t>
            </a:r>
            <a:r>
              <a:rPr lang="en-CA" i="1" baseline="0" smtClean="0"/>
              <a:t>differentia </a:t>
            </a:r>
            <a:r>
              <a:rPr lang="en-CA" i="0" baseline="0" smtClean="0"/>
              <a:t>and their relationships to each other, and their accompanying antiphons can be studied from multiple vantage points; multiple ways of assessing similarity and dissimilarity; ability to incorporate the standardized </a:t>
            </a:r>
            <a:r>
              <a:rPr lang="en-CA" i="1" baseline="0" smtClean="0"/>
              <a:t>differentia</a:t>
            </a:r>
            <a:r>
              <a:rPr lang="en-CA" i="0" baseline="0" smtClean="0"/>
              <a:t> ID into future manuscript indices</a:t>
            </a:r>
            <a:endParaRPr lang="en-CA" i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912F2-9B66-4DC3-875F-77A54387C7DE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2795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7A6F9-4783-4F6C-BF5E-933C684B46B2}" type="datetime1">
              <a:rPr lang="en-CA" smtClean="0"/>
              <a:t>2019-09-19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F9E9D-AE04-4D33-AF9F-C7B22785B3EF}" type="datetime1">
              <a:rPr lang="en-CA" smtClean="0"/>
              <a:t>2019-09-19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C43B9-D6CA-4E52-937B-69042A661BFC}" type="datetime1">
              <a:rPr lang="en-CA" smtClean="0"/>
              <a:t>2019-09-19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26F4D-FB07-426C-BB96-2226B58BF150}" type="datetime1">
              <a:rPr lang="en-CA" smtClean="0"/>
              <a:t>2019-09-19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67B6-0281-4C73-A184-9536138B59B0}" type="datetime1">
              <a:rPr lang="en-CA" smtClean="0"/>
              <a:t>2019-09-19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CDA06-5FA3-49E1-9602-DA33D894A562}" type="datetime1">
              <a:rPr lang="en-CA" smtClean="0"/>
              <a:t>2019-09-19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721F-C8FE-4005-B11A-DB9BE870CCC2}" type="datetime1">
              <a:rPr lang="en-CA" smtClean="0"/>
              <a:t>2019-09-19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9577-BD59-46C9-83C4-B729BA449296}" type="datetime1">
              <a:rPr lang="en-CA" smtClean="0"/>
              <a:t>2019-09-19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ADBF8-7ECA-43DE-8EC7-5D41156427C0}" type="datetime1">
              <a:rPr lang="en-CA" smtClean="0"/>
              <a:t>2019-09-19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92D71-55F1-4590-AB8B-14CDB914787D}" type="datetime1">
              <a:rPr lang="en-CA" smtClean="0"/>
              <a:t>2019-09-19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F6B73-9A27-4337-A904-9A8A62E5A466}" type="datetime1">
              <a:rPr lang="en-CA" smtClean="0"/>
              <a:t>2019-09-19</a:t>
            </a:fld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EA0AB361-EA31-4D61-8B26-AA75AE6EC3B5}" type="slidenum">
              <a:rPr lang="en-CA" smtClean="0"/>
              <a:t>‹#›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5E90D53A-9925-477C-AB0D-3B1E1734C4CF}" type="datetime1">
              <a:rPr lang="en-CA" smtClean="0"/>
              <a:t>2019-09-19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differentiaedatabase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26" Type="http://schemas.openxmlformats.org/officeDocument/2006/relationships/image" Target="../media/image30.png"/><Relationship Id="rId39" Type="http://schemas.openxmlformats.org/officeDocument/2006/relationships/image" Target="../media/image43.png"/><Relationship Id="rId21" Type="http://schemas.openxmlformats.org/officeDocument/2006/relationships/image" Target="../media/image25.png"/><Relationship Id="rId34" Type="http://schemas.openxmlformats.org/officeDocument/2006/relationships/image" Target="../media/image38.png"/><Relationship Id="rId42" Type="http://schemas.openxmlformats.org/officeDocument/2006/relationships/image" Target="../media/image46.png"/><Relationship Id="rId47" Type="http://schemas.openxmlformats.org/officeDocument/2006/relationships/image" Target="../media/image51.png"/><Relationship Id="rId50" Type="http://schemas.openxmlformats.org/officeDocument/2006/relationships/image" Target="../media/image5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0.png"/><Relationship Id="rId29" Type="http://schemas.openxmlformats.org/officeDocument/2006/relationships/image" Target="../media/image33.png"/><Relationship Id="rId11" Type="http://schemas.openxmlformats.org/officeDocument/2006/relationships/image" Target="../media/image15.png"/><Relationship Id="rId24" Type="http://schemas.openxmlformats.org/officeDocument/2006/relationships/image" Target="../media/image28.png"/><Relationship Id="rId32" Type="http://schemas.openxmlformats.org/officeDocument/2006/relationships/image" Target="../media/image36.jpg"/><Relationship Id="rId37" Type="http://schemas.openxmlformats.org/officeDocument/2006/relationships/image" Target="../media/image41.png"/><Relationship Id="rId40" Type="http://schemas.openxmlformats.org/officeDocument/2006/relationships/image" Target="../media/image44.png"/><Relationship Id="rId45" Type="http://schemas.openxmlformats.org/officeDocument/2006/relationships/image" Target="../media/image49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23" Type="http://schemas.openxmlformats.org/officeDocument/2006/relationships/image" Target="../media/image27.png"/><Relationship Id="rId28" Type="http://schemas.openxmlformats.org/officeDocument/2006/relationships/image" Target="../media/image32.png"/><Relationship Id="rId36" Type="http://schemas.openxmlformats.org/officeDocument/2006/relationships/image" Target="../media/image40.png"/><Relationship Id="rId49" Type="http://schemas.openxmlformats.org/officeDocument/2006/relationships/image" Target="../media/image53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31" Type="http://schemas.openxmlformats.org/officeDocument/2006/relationships/image" Target="../media/image35.png"/><Relationship Id="rId44" Type="http://schemas.openxmlformats.org/officeDocument/2006/relationships/image" Target="../media/image48.png"/><Relationship Id="rId52" Type="http://schemas.openxmlformats.org/officeDocument/2006/relationships/image" Target="../media/image56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Relationship Id="rId22" Type="http://schemas.openxmlformats.org/officeDocument/2006/relationships/image" Target="../media/image26.png"/><Relationship Id="rId27" Type="http://schemas.openxmlformats.org/officeDocument/2006/relationships/image" Target="../media/image31.png"/><Relationship Id="rId30" Type="http://schemas.openxmlformats.org/officeDocument/2006/relationships/image" Target="../media/image34.png"/><Relationship Id="rId35" Type="http://schemas.openxmlformats.org/officeDocument/2006/relationships/image" Target="../media/image39.png"/><Relationship Id="rId43" Type="http://schemas.openxmlformats.org/officeDocument/2006/relationships/image" Target="../media/image47.png"/><Relationship Id="rId48" Type="http://schemas.openxmlformats.org/officeDocument/2006/relationships/image" Target="../media/image52.png"/><Relationship Id="rId8" Type="http://schemas.openxmlformats.org/officeDocument/2006/relationships/image" Target="../media/image12.png"/><Relationship Id="rId51" Type="http://schemas.openxmlformats.org/officeDocument/2006/relationships/image" Target="../media/image55.png"/><Relationship Id="rId3" Type="http://schemas.openxmlformats.org/officeDocument/2006/relationships/image" Target="../media/image7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5" Type="http://schemas.openxmlformats.org/officeDocument/2006/relationships/image" Target="../media/image29.png"/><Relationship Id="rId33" Type="http://schemas.openxmlformats.org/officeDocument/2006/relationships/image" Target="../media/image37.png"/><Relationship Id="rId38" Type="http://schemas.openxmlformats.org/officeDocument/2006/relationships/image" Target="../media/image42.png"/><Relationship Id="rId46" Type="http://schemas.openxmlformats.org/officeDocument/2006/relationships/image" Target="../media/image50.jpg"/><Relationship Id="rId20" Type="http://schemas.openxmlformats.org/officeDocument/2006/relationships/image" Target="../media/image24.png"/><Relationship Id="rId41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26" Type="http://schemas.openxmlformats.org/officeDocument/2006/relationships/image" Target="../media/image30.png"/><Relationship Id="rId39" Type="http://schemas.openxmlformats.org/officeDocument/2006/relationships/image" Target="../media/image43.png"/><Relationship Id="rId21" Type="http://schemas.openxmlformats.org/officeDocument/2006/relationships/image" Target="../media/image25.png"/><Relationship Id="rId34" Type="http://schemas.openxmlformats.org/officeDocument/2006/relationships/image" Target="../media/image38.png"/><Relationship Id="rId42" Type="http://schemas.openxmlformats.org/officeDocument/2006/relationships/image" Target="../media/image46.png"/><Relationship Id="rId47" Type="http://schemas.openxmlformats.org/officeDocument/2006/relationships/image" Target="../media/image51.png"/><Relationship Id="rId50" Type="http://schemas.openxmlformats.org/officeDocument/2006/relationships/image" Target="../media/image5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0.png"/><Relationship Id="rId29" Type="http://schemas.openxmlformats.org/officeDocument/2006/relationships/image" Target="../media/image33.png"/><Relationship Id="rId11" Type="http://schemas.openxmlformats.org/officeDocument/2006/relationships/image" Target="../media/image15.png"/><Relationship Id="rId24" Type="http://schemas.openxmlformats.org/officeDocument/2006/relationships/image" Target="../media/image28.png"/><Relationship Id="rId32" Type="http://schemas.openxmlformats.org/officeDocument/2006/relationships/image" Target="../media/image36.jpg"/><Relationship Id="rId37" Type="http://schemas.openxmlformats.org/officeDocument/2006/relationships/image" Target="../media/image41.png"/><Relationship Id="rId40" Type="http://schemas.openxmlformats.org/officeDocument/2006/relationships/image" Target="../media/image44.png"/><Relationship Id="rId45" Type="http://schemas.openxmlformats.org/officeDocument/2006/relationships/image" Target="../media/image49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23" Type="http://schemas.openxmlformats.org/officeDocument/2006/relationships/image" Target="../media/image27.png"/><Relationship Id="rId28" Type="http://schemas.openxmlformats.org/officeDocument/2006/relationships/image" Target="../media/image32.png"/><Relationship Id="rId36" Type="http://schemas.openxmlformats.org/officeDocument/2006/relationships/image" Target="../media/image40.png"/><Relationship Id="rId49" Type="http://schemas.openxmlformats.org/officeDocument/2006/relationships/image" Target="../media/image53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31" Type="http://schemas.openxmlformats.org/officeDocument/2006/relationships/image" Target="../media/image35.png"/><Relationship Id="rId44" Type="http://schemas.openxmlformats.org/officeDocument/2006/relationships/image" Target="../media/image48.png"/><Relationship Id="rId52" Type="http://schemas.openxmlformats.org/officeDocument/2006/relationships/image" Target="../media/image56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Relationship Id="rId22" Type="http://schemas.openxmlformats.org/officeDocument/2006/relationships/image" Target="../media/image26.png"/><Relationship Id="rId27" Type="http://schemas.openxmlformats.org/officeDocument/2006/relationships/image" Target="../media/image31.png"/><Relationship Id="rId30" Type="http://schemas.openxmlformats.org/officeDocument/2006/relationships/image" Target="../media/image34.png"/><Relationship Id="rId35" Type="http://schemas.openxmlformats.org/officeDocument/2006/relationships/image" Target="../media/image39.png"/><Relationship Id="rId43" Type="http://schemas.openxmlformats.org/officeDocument/2006/relationships/image" Target="../media/image47.png"/><Relationship Id="rId48" Type="http://schemas.openxmlformats.org/officeDocument/2006/relationships/image" Target="../media/image52.png"/><Relationship Id="rId8" Type="http://schemas.openxmlformats.org/officeDocument/2006/relationships/image" Target="../media/image12.png"/><Relationship Id="rId51" Type="http://schemas.openxmlformats.org/officeDocument/2006/relationships/image" Target="../media/image55.png"/><Relationship Id="rId3" Type="http://schemas.openxmlformats.org/officeDocument/2006/relationships/image" Target="../media/image7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5" Type="http://schemas.openxmlformats.org/officeDocument/2006/relationships/image" Target="../media/image29.png"/><Relationship Id="rId33" Type="http://schemas.openxmlformats.org/officeDocument/2006/relationships/image" Target="../media/image37.png"/><Relationship Id="rId38" Type="http://schemas.openxmlformats.org/officeDocument/2006/relationships/image" Target="../media/image42.png"/><Relationship Id="rId46" Type="http://schemas.openxmlformats.org/officeDocument/2006/relationships/image" Target="../media/image50.jpg"/><Relationship Id="rId20" Type="http://schemas.openxmlformats.org/officeDocument/2006/relationships/image" Target="../media/image24.png"/><Relationship Id="rId41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13" Type="http://schemas.openxmlformats.org/officeDocument/2006/relationships/image" Target="../media/image67.png"/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12" Type="http://schemas.openxmlformats.org/officeDocument/2006/relationships/image" Target="../media/image6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11" Type="http://schemas.openxmlformats.org/officeDocument/2006/relationships/image" Target="../media/image65.png"/><Relationship Id="rId5" Type="http://schemas.openxmlformats.org/officeDocument/2006/relationships/image" Target="../media/image59.png"/><Relationship Id="rId10" Type="http://schemas.openxmlformats.org/officeDocument/2006/relationships/image" Target="../media/image64.png"/><Relationship Id="rId4" Type="http://schemas.openxmlformats.org/officeDocument/2006/relationships/image" Target="../media/image58.png"/><Relationship Id="rId9" Type="http://schemas.openxmlformats.org/officeDocument/2006/relationships/image" Target="../media/image6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6656" y="2996952"/>
            <a:ext cx="7992888" cy="2232247"/>
          </a:xfrm>
        </p:spPr>
        <p:txBody>
          <a:bodyPr/>
          <a:lstStyle/>
          <a:p>
            <a:r>
              <a:rPr lang="en-CA" sz="3800" b="1" i="1" smtClean="0">
                <a:solidFill>
                  <a:schemeClr val="tx1"/>
                </a:solidFill>
              </a:rPr>
              <a:t>Differentiae Database</a:t>
            </a:r>
            <a:r>
              <a:rPr lang="en-CA" sz="3800" b="1" i="1" smtClean="0"/>
              <a:t/>
            </a:r>
            <a:br>
              <a:rPr lang="en-CA" sz="3800" b="1" i="1" smtClean="0"/>
            </a:br>
            <a:r>
              <a:rPr lang="en-CA" sz="2400" b="1" i="1" smtClean="0"/>
              <a:t/>
            </a:r>
            <a:br>
              <a:rPr lang="en-CA" sz="2400" b="1" i="1" smtClean="0"/>
            </a:br>
            <a:r>
              <a:rPr lang="en-CA" sz="2400" smtClean="0">
                <a:hlinkClick r:id="rId3"/>
              </a:rPr>
              <a:t>http://differentiaedatabase.com </a:t>
            </a:r>
            <a:r>
              <a:rPr lang="en-CA" sz="3800" b="1" i="1" smtClean="0"/>
              <a:t/>
            </a:r>
            <a:br>
              <a:rPr lang="en-CA" sz="3800" b="1" i="1" smtClean="0"/>
            </a:br>
            <a:endParaRPr lang="en-CA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544" y="5373216"/>
            <a:ext cx="6680016" cy="1066800"/>
          </a:xfrm>
        </p:spPr>
        <p:txBody>
          <a:bodyPr>
            <a:normAutofit lnSpcReduction="10000"/>
          </a:bodyPr>
          <a:lstStyle/>
          <a:p>
            <a:r>
              <a:rPr lang="en-CA" smtClean="0"/>
              <a:t>Rebecca Shaw</a:t>
            </a:r>
          </a:p>
          <a:p>
            <a:r>
              <a:rPr lang="en-CA" smtClean="0"/>
              <a:t>SIMSSA XIX (September 21, 2019)</a:t>
            </a:r>
          </a:p>
          <a:p>
            <a:r>
              <a:rPr lang="en-CA" smtClean="0"/>
              <a:t>r.shaw@utoronto.ca</a:t>
            </a:r>
          </a:p>
          <a:p>
            <a:endParaRPr lang="en-C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t="10191" r="-289" b="-10191"/>
          <a:stretch/>
        </p:blipFill>
        <p:spPr bwMode="auto">
          <a:xfrm>
            <a:off x="467544" y="347216"/>
            <a:ext cx="7112000" cy="322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5580112" y="2348880"/>
            <a:ext cx="1656184" cy="86409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TextBox 4"/>
          <p:cNvSpPr txBox="1"/>
          <p:nvPr/>
        </p:nvSpPr>
        <p:spPr>
          <a:xfrm>
            <a:off x="5220072" y="4439382"/>
            <a:ext cx="23594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smtClean="0">
                <a:solidFill>
                  <a:schemeClr val="tx2"/>
                </a:solidFill>
              </a:rPr>
              <a:t>Username: admin</a:t>
            </a:r>
          </a:p>
          <a:p>
            <a:r>
              <a:rPr lang="en-CA" sz="1600" smtClean="0">
                <a:solidFill>
                  <a:schemeClr val="tx2"/>
                </a:solidFill>
              </a:rPr>
              <a:t>Password: Dalhousie2019</a:t>
            </a:r>
            <a:endParaRPr lang="en-CA" sz="16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65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4624"/>
            <a:ext cx="8114953" cy="6750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9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9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6706"/>
            <a:ext cx="7921046" cy="6831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10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50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44624"/>
            <a:ext cx="8114953" cy="6750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11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57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31711"/>
            <a:ext cx="7704855" cy="6778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12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290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4057119" cy="4686672"/>
          </a:xfrm>
          <a:prstGeom prst="rect">
            <a:avLst/>
          </a:prstGeom>
          <a:noFill/>
          <a:ln w="1905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3795" y="2780928"/>
            <a:ext cx="4338685" cy="3960440"/>
          </a:xfrm>
          <a:prstGeom prst="rect">
            <a:avLst/>
          </a:prstGeom>
          <a:noFill/>
          <a:ln w="1905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4308639" y="260648"/>
            <a:ext cx="4655849" cy="568863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mtClean="0"/>
              <a:t>provenance</a:t>
            </a:r>
          </a:p>
          <a:p>
            <a:r>
              <a:rPr lang="en-CA" smtClean="0"/>
              <a:t>century</a:t>
            </a:r>
          </a:p>
          <a:p>
            <a:r>
              <a:rPr lang="en-CA" smtClean="0"/>
              <a:t>monastic order or cathedral</a:t>
            </a:r>
          </a:p>
          <a:p>
            <a:r>
              <a:rPr lang="en-CA" smtClean="0"/>
              <a:t>male/female monastic order</a:t>
            </a:r>
          </a:p>
          <a:p>
            <a:r>
              <a:rPr lang="en-CA" smtClean="0"/>
              <a:t>style of notation </a:t>
            </a:r>
          </a:p>
          <a:p>
            <a:r>
              <a:rPr lang="en-CA" smtClean="0"/>
              <a:t>type of </a:t>
            </a:r>
            <a:r>
              <a:rPr lang="en-CA" i="1" smtClean="0"/>
              <a:t>differentia</a:t>
            </a:r>
            <a:endParaRPr lang="en-CA" smtClean="0"/>
          </a:p>
          <a:p>
            <a:pPr lvl="1"/>
            <a:endParaRPr lang="en-CA" smtClean="0"/>
          </a:p>
          <a:p>
            <a:pPr lvl="1"/>
            <a:endParaRPr lang="en-CA" smtClean="0"/>
          </a:p>
          <a:p>
            <a:pPr marL="411480" lvl="1" indent="0">
              <a:buFont typeface="Arial" pitchFamily="34" charset="0"/>
              <a:buNone/>
            </a:pPr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251520" y="6433591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13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87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632"/>
            <a:ext cx="8964488" cy="2858616"/>
          </a:xfrm>
        </p:spPr>
        <p:txBody>
          <a:bodyPr numCol="2">
            <a:normAutofit/>
          </a:bodyPr>
          <a:lstStyle/>
          <a:p>
            <a:r>
              <a:rPr lang="en-CA" smtClean="0"/>
              <a:t>standardized </a:t>
            </a:r>
            <a:r>
              <a:rPr lang="en-CA" i="1" smtClean="0"/>
              <a:t>differentia </a:t>
            </a:r>
            <a:r>
              <a:rPr lang="en-CA" smtClean="0"/>
              <a:t>ID</a:t>
            </a:r>
          </a:p>
          <a:p>
            <a:endParaRPr lang="en-CA" smtClean="0"/>
          </a:p>
          <a:p>
            <a:r>
              <a:rPr lang="en-CA" i="1" smtClean="0"/>
              <a:t>saeculorum</a:t>
            </a:r>
          </a:p>
          <a:p>
            <a:r>
              <a:rPr lang="en-CA" i="1" smtClean="0"/>
              <a:t>amen</a:t>
            </a:r>
          </a:p>
          <a:p>
            <a:r>
              <a:rPr lang="en-CA" smtClean="0"/>
              <a:t>mode</a:t>
            </a:r>
          </a:p>
          <a:p>
            <a:r>
              <a:rPr lang="en-CA" smtClean="0"/>
              <a:t>pitch contour</a:t>
            </a:r>
          </a:p>
          <a:p>
            <a:r>
              <a:rPr lang="en-CA"/>
              <a:t>syllabic contour</a:t>
            </a:r>
          </a:p>
          <a:p>
            <a:pPr marL="114300" indent="0">
              <a:buNone/>
            </a:pPr>
            <a:endParaRPr lang="en-CA" smtClean="0"/>
          </a:p>
          <a:p>
            <a:endParaRPr lang="en-CA" smtClean="0"/>
          </a:p>
          <a:p>
            <a:r>
              <a:rPr lang="en-CA" smtClean="0"/>
              <a:t>direction of movement</a:t>
            </a:r>
          </a:p>
          <a:p>
            <a:r>
              <a:rPr lang="en-CA" smtClean="0"/>
              <a:t>interval of movement</a:t>
            </a:r>
          </a:p>
          <a:p>
            <a:r>
              <a:rPr lang="en-CA" smtClean="0"/>
              <a:t>range</a:t>
            </a:r>
          </a:p>
          <a:p>
            <a:r>
              <a:rPr lang="en-CA" smtClean="0"/>
              <a:t>inclusion of liquescents</a:t>
            </a:r>
          </a:p>
          <a:p>
            <a:r>
              <a:rPr lang="en-CA" smtClean="0"/>
              <a:t>transposition</a:t>
            </a:r>
            <a:endParaRPr lang="en-CA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284984"/>
            <a:ext cx="8928992" cy="3502245"/>
          </a:xfrm>
          <a:prstGeom prst="rect">
            <a:avLst/>
          </a:prstGeom>
          <a:noFill/>
          <a:ln w="1905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153971" y="6400516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14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55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808112"/>
            <a:ext cx="7620000" cy="5141168"/>
          </a:xfrm>
        </p:spPr>
        <p:txBody>
          <a:bodyPr>
            <a:normAutofit/>
          </a:bodyPr>
          <a:lstStyle/>
          <a:p>
            <a:r>
              <a:rPr lang="en-CA" smtClean="0"/>
              <a:t>provenance</a:t>
            </a:r>
          </a:p>
          <a:p>
            <a:r>
              <a:rPr lang="en-CA" smtClean="0"/>
              <a:t>century</a:t>
            </a:r>
          </a:p>
          <a:p>
            <a:r>
              <a:rPr lang="en-CA" smtClean="0"/>
              <a:t>monastic order or cathedral</a:t>
            </a:r>
          </a:p>
          <a:p>
            <a:r>
              <a:rPr lang="en-CA" smtClean="0"/>
              <a:t>male/female monastic order</a:t>
            </a:r>
          </a:p>
          <a:p>
            <a:r>
              <a:rPr lang="en-CA" smtClean="0"/>
              <a:t>style of notation </a:t>
            </a:r>
          </a:p>
          <a:p>
            <a:r>
              <a:rPr lang="en-CA" smtClean="0"/>
              <a:t>type of </a:t>
            </a:r>
            <a:r>
              <a:rPr lang="en-CA" i="1" smtClean="0"/>
              <a:t>differentia </a:t>
            </a:r>
            <a:r>
              <a:rPr lang="en-CA" smtClean="0"/>
              <a:t>(in-line, margin, tonary letters)</a:t>
            </a:r>
            <a:endParaRPr lang="en-CA"/>
          </a:p>
          <a:p>
            <a:endParaRPr lang="en-CA" smtClean="0"/>
          </a:p>
          <a:p>
            <a:pPr lvl="1"/>
            <a:endParaRPr lang="en-CA" smtClean="0"/>
          </a:p>
          <a:p>
            <a:pPr lvl="1"/>
            <a:endParaRPr lang="en-CA"/>
          </a:p>
          <a:p>
            <a:pPr marL="411480" lvl="1" indent="0">
              <a:buNone/>
            </a:pPr>
            <a:endParaRPr lang="en-CA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005064"/>
            <a:ext cx="8928992" cy="2142479"/>
          </a:xfrm>
          <a:prstGeom prst="rect">
            <a:avLst/>
          </a:prstGeom>
          <a:noFill/>
          <a:ln w="1905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267589" y="6433591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15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198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200" b="1" smtClean="0"/>
              <a:t>Impact and Significance</a:t>
            </a:r>
            <a:endParaRPr lang="en-CA" sz="3200" b="1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457200">
              <a:buFont typeface="+mj-lt"/>
              <a:buAutoNum type="arabicPeriod"/>
            </a:pPr>
            <a:r>
              <a:rPr lang="en-CA" smtClean="0"/>
              <a:t>Enables cross-manuscript comparisons of </a:t>
            </a:r>
            <a:r>
              <a:rPr lang="en-CA" i="1" smtClean="0"/>
              <a:t>differentiae </a:t>
            </a:r>
            <a:endParaRPr lang="en-CA" smtClean="0"/>
          </a:p>
          <a:p>
            <a:pPr marL="571500" indent="-457200">
              <a:buFont typeface="+mj-lt"/>
              <a:buAutoNum type="arabicPeriod"/>
            </a:pPr>
            <a:endParaRPr lang="en-CA"/>
          </a:p>
          <a:p>
            <a:pPr marL="571500" indent="-457200">
              <a:buFont typeface="+mj-lt"/>
              <a:buAutoNum type="arabicPeriod"/>
            </a:pPr>
            <a:r>
              <a:rPr lang="en-CA" smtClean="0"/>
              <a:t>Existing definitions of </a:t>
            </a:r>
            <a:r>
              <a:rPr lang="en-CA" i="1" smtClean="0"/>
              <a:t>differentiae </a:t>
            </a:r>
            <a:r>
              <a:rPr lang="en-CA" smtClean="0"/>
              <a:t>are predominantly reliant on medieval theoretical sources</a:t>
            </a:r>
          </a:p>
          <a:p>
            <a:pPr marL="571500" indent="-457200">
              <a:buFont typeface="+mj-lt"/>
              <a:buAutoNum type="arabicPeriod"/>
            </a:pPr>
            <a:endParaRPr lang="en-CA"/>
          </a:p>
          <a:p>
            <a:pPr marL="571500" indent="-457200">
              <a:buFont typeface="+mj-lt"/>
              <a:buAutoNum type="arabicPeriod"/>
            </a:pPr>
            <a:r>
              <a:rPr lang="en-CA" smtClean="0"/>
              <a:t>Provides answers to questions and contestations over </a:t>
            </a:r>
            <a:r>
              <a:rPr lang="en-CA" i="1" smtClean="0"/>
              <a:t>differentia</a:t>
            </a:r>
            <a:r>
              <a:rPr lang="en-CA" smtClean="0"/>
              <a:t> function and the relationship between </a:t>
            </a:r>
            <a:r>
              <a:rPr lang="en-CA" i="1" smtClean="0"/>
              <a:t>differentiae</a:t>
            </a:r>
            <a:r>
              <a:rPr lang="en-CA" smtClean="0"/>
              <a:t>, mode, and the melodic incipits of antiphons</a:t>
            </a:r>
            <a:endParaRPr lang="en-CA"/>
          </a:p>
          <a:p>
            <a:pPr marL="571500" indent="-457200">
              <a:buFont typeface="+mj-lt"/>
              <a:buAutoNum type="arabicPeriod"/>
            </a:pPr>
            <a:endParaRPr lang="en-CA"/>
          </a:p>
          <a:p>
            <a:pPr marL="571500" indent="-457200">
              <a:buFont typeface="+mj-lt"/>
              <a:buAutoNum type="arabicPeriod"/>
            </a:pPr>
            <a:r>
              <a:rPr lang="en-CA" smtClean="0"/>
              <a:t>Allows </a:t>
            </a:r>
            <a:r>
              <a:rPr lang="en-CA" i="1" smtClean="0"/>
              <a:t>differentiae</a:t>
            </a:r>
            <a:r>
              <a:rPr lang="en-CA" smtClean="0"/>
              <a:t> to be used in assessments of manuscript similarity and provenance, and studies of chant transmission</a:t>
            </a:r>
            <a:endParaRPr lang="en-CA"/>
          </a:p>
        </p:txBody>
      </p:sp>
      <p:sp>
        <p:nvSpPr>
          <p:cNvPr id="5" name="TextBox 4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16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096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200" b="1" smtClean="0"/>
              <a:t>Next steps</a:t>
            </a:r>
            <a:endParaRPr lang="en-CA" sz="3200" b="1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7544" y="1508720"/>
            <a:ext cx="7620000" cy="4800600"/>
          </a:xfrm>
        </p:spPr>
        <p:txBody>
          <a:bodyPr>
            <a:normAutofit/>
          </a:bodyPr>
          <a:lstStyle/>
          <a:p>
            <a:pPr marL="571500" indent="-457200">
              <a:buFont typeface="+mj-lt"/>
              <a:buAutoNum type="arabicPeriod"/>
            </a:pPr>
            <a:r>
              <a:rPr lang="en-CA" smtClean="0"/>
              <a:t>Finish editing manuscript </a:t>
            </a:r>
            <a:r>
              <a:rPr lang="en-CA" i="1" smtClean="0"/>
              <a:t>differentiae</a:t>
            </a:r>
          </a:p>
          <a:p>
            <a:pPr marL="571500" indent="-457200">
              <a:buFont typeface="+mj-lt"/>
              <a:buAutoNum type="arabicPeriod"/>
            </a:pPr>
            <a:endParaRPr lang="en-CA" i="1"/>
          </a:p>
          <a:p>
            <a:pPr marL="571500" indent="-457200">
              <a:buFont typeface="+mj-lt"/>
              <a:buAutoNum type="arabicPeriod"/>
            </a:pPr>
            <a:r>
              <a:rPr lang="en-CA" smtClean="0"/>
              <a:t>Launch public database</a:t>
            </a:r>
          </a:p>
          <a:p>
            <a:pPr marL="571500" indent="-457200">
              <a:buFont typeface="+mj-lt"/>
              <a:buAutoNum type="arabicPeriod"/>
            </a:pPr>
            <a:endParaRPr lang="en-CA"/>
          </a:p>
          <a:p>
            <a:pPr marL="571500" indent="-457200">
              <a:buFont typeface="+mj-lt"/>
              <a:buAutoNum type="arabicPeriod"/>
            </a:pPr>
            <a:r>
              <a:rPr lang="en-CA" smtClean="0"/>
              <a:t>Add images for </a:t>
            </a:r>
            <a:r>
              <a:rPr lang="en-CA" i="1" smtClean="0"/>
              <a:t>differentiae</a:t>
            </a:r>
            <a:r>
              <a:rPr lang="en-CA" smtClean="0"/>
              <a:t> from theoretical sources and edit</a:t>
            </a:r>
          </a:p>
          <a:p>
            <a:pPr marL="571500" indent="-457200">
              <a:buFont typeface="+mj-lt"/>
              <a:buAutoNum type="arabicPeriod"/>
            </a:pPr>
            <a:endParaRPr lang="en-CA"/>
          </a:p>
          <a:p>
            <a:pPr marL="571500" indent="-457200">
              <a:buFont typeface="+mj-lt"/>
              <a:buAutoNum type="arabicPeriod"/>
            </a:pPr>
            <a:r>
              <a:rPr lang="en-CA" smtClean="0"/>
              <a:t>Integrate the standardized </a:t>
            </a:r>
            <a:r>
              <a:rPr lang="en-CA" i="1" smtClean="0"/>
              <a:t>differentiae</a:t>
            </a:r>
            <a:r>
              <a:rPr lang="en-CA" smtClean="0"/>
              <a:t> IDs into </a:t>
            </a:r>
            <a:r>
              <a:rPr lang="en-CA" i="1" smtClean="0"/>
              <a:t>Cantus Manuscript Database</a:t>
            </a:r>
            <a:r>
              <a:rPr lang="en-CA" smtClean="0"/>
              <a:t> indices</a:t>
            </a:r>
          </a:p>
          <a:p>
            <a:pPr marL="571500" indent="-457200">
              <a:buFont typeface="+mj-lt"/>
              <a:buAutoNum type="arabicPeriod"/>
            </a:pPr>
            <a:endParaRPr lang="en-CA" smtClean="0"/>
          </a:p>
          <a:p>
            <a:pPr marL="571500" indent="-457200">
              <a:buFont typeface="+mj-lt"/>
              <a:buAutoNum type="arabicPeriod"/>
            </a:pPr>
            <a:r>
              <a:rPr lang="en-CA" smtClean="0"/>
              <a:t>Use standardized ID in future indices and continue adding manuscripts to the database</a:t>
            </a:r>
            <a:endParaRPr lang="en-CA"/>
          </a:p>
        </p:txBody>
      </p:sp>
      <p:sp>
        <p:nvSpPr>
          <p:cNvPr id="5" name="TextBox 4"/>
          <p:cNvSpPr txBox="1"/>
          <p:nvPr/>
        </p:nvSpPr>
        <p:spPr>
          <a:xfrm>
            <a:off x="7153971" y="6361583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17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98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Users\Becky Shaw\Downloads\logos_websit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3" y="2308180"/>
            <a:ext cx="6062077" cy="234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04360" y="5251889"/>
            <a:ext cx="3148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smtClean="0"/>
              <a:t>r.shaw@utoronto.ca</a:t>
            </a:r>
            <a:endParaRPr lang="en-CA" sz="2800"/>
          </a:p>
        </p:txBody>
      </p:sp>
      <p:sp>
        <p:nvSpPr>
          <p:cNvPr id="6" name="TextBox 5"/>
          <p:cNvSpPr txBox="1"/>
          <p:nvPr/>
        </p:nvSpPr>
        <p:spPr>
          <a:xfrm>
            <a:off x="3674960" y="1016234"/>
            <a:ext cx="18074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smtClean="0"/>
              <a:t>Thank you!</a:t>
            </a:r>
            <a:endParaRPr lang="en-CA" sz="2800"/>
          </a:p>
        </p:txBody>
      </p:sp>
    </p:spTree>
    <p:extLst>
      <p:ext uri="{BB962C8B-B14F-4D97-AF65-F5344CB8AC3E}">
        <p14:creationId xmlns:p14="http://schemas.microsoft.com/office/powerpoint/2010/main" val="96297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361114"/>
            <a:ext cx="6839147" cy="3242804"/>
          </a:xfrm>
        </p:spPr>
      </p:pic>
      <p:sp>
        <p:nvSpPr>
          <p:cNvPr id="4" name="Rectangle 3"/>
          <p:cNvSpPr/>
          <p:nvPr/>
        </p:nvSpPr>
        <p:spPr>
          <a:xfrm>
            <a:off x="1979712" y="3625860"/>
            <a:ext cx="1584176" cy="100811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788024" y="790836"/>
            <a:ext cx="0" cy="54006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283967" y="267616"/>
            <a:ext cx="1008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b="1" smtClean="0">
                <a:solidFill>
                  <a:srgbClr val="C00000"/>
                </a:solidFill>
              </a:rPr>
              <a:t>1 + 4</a:t>
            </a:r>
            <a:endParaRPr lang="en-CA" sz="2800" b="1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84612" y="4633972"/>
            <a:ext cx="12912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b="1" smtClean="0">
                <a:solidFill>
                  <a:srgbClr val="C00000"/>
                </a:solidFill>
              </a:rPr>
              <a:t>[2] + 3</a:t>
            </a:r>
            <a:endParaRPr lang="en-CA" sz="2800" b="1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940557" y="1196752"/>
            <a:ext cx="21957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smtClean="0">
                <a:solidFill>
                  <a:srgbClr val="C00000"/>
                </a:solidFill>
              </a:rPr>
              <a:t>1. Antiphon </a:t>
            </a:r>
          </a:p>
          <a:p>
            <a:pPr algn="ctr"/>
            <a:r>
              <a:rPr lang="en-CA" sz="2800" smtClean="0">
                <a:solidFill>
                  <a:srgbClr val="C00000"/>
                </a:solidFill>
              </a:rPr>
              <a:t>↓</a:t>
            </a:r>
          </a:p>
          <a:p>
            <a:pPr marL="357188" indent="-357188" algn="ctr"/>
            <a:r>
              <a:rPr lang="en-CA" sz="2800" smtClean="0">
                <a:solidFill>
                  <a:srgbClr val="C00000"/>
                </a:solidFill>
              </a:rPr>
              <a:t>[2. Psalm and Doxology] </a:t>
            </a:r>
          </a:p>
          <a:p>
            <a:pPr algn="ctr"/>
            <a:r>
              <a:rPr lang="en-CA" sz="2800">
                <a:solidFill>
                  <a:srgbClr val="C00000"/>
                </a:solidFill>
              </a:rPr>
              <a:t>↓</a:t>
            </a:r>
          </a:p>
          <a:p>
            <a:pPr algn="ctr"/>
            <a:r>
              <a:rPr lang="en-CA" sz="2800" smtClean="0">
                <a:solidFill>
                  <a:srgbClr val="C00000"/>
                </a:solidFill>
              </a:rPr>
              <a:t>3. </a:t>
            </a:r>
            <a:r>
              <a:rPr lang="en-CA" sz="2800" b="1" smtClean="0">
                <a:solidFill>
                  <a:srgbClr val="C00000"/>
                </a:solidFill>
              </a:rPr>
              <a:t>Differentia</a:t>
            </a:r>
          </a:p>
          <a:p>
            <a:pPr algn="ctr"/>
            <a:r>
              <a:rPr lang="en-CA" sz="2800" smtClean="0">
                <a:solidFill>
                  <a:srgbClr val="C00000"/>
                </a:solidFill>
              </a:rPr>
              <a:t> </a:t>
            </a:r>
            <a:r>
              <a:rPr lang="en-CA" sz="2800">
                <a:solidFill>
                  <a:srgbClr val="C00000"/>
                </a:solidFill>
              </a:rPr>
              <a:t>↓</a:t>
            </a:r>
            <a:endParaRPr lang="en-CA" sz="2800" smtClean="0">
              <a:solidFill>
                <a:srgbClr val="C00000"/>
              </a:solidFill>
            </a:endParaRPr>
          </a:p>
          <a:p>
            <a:pPr algn="ctr"/>
            <a:r>
              <a:rPr lang="en-CA" sz="2800" smtClean="0">
                <a:solidFill>
                  <a:srgbClr val="C00000"/>
                </a:solidFill>
              </a:rPr>
              <a:t>4. Antiphon</a:t>
            </a:r>
            <a:endParaRPr lang="en-CA" sz="2800">
              <a:solidFill>
                <a:srgbClr val="C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1" y="6209414"/>
            <a:ext cx="9136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 smtClean="0"/>
              <a:t>Completi</a:t>
            </a:r>
            <a:r>
              <a:rPr lang="en-CA" smtClean="0"/>
              <a:t> sunt dies marie, </a:t>
            </a:r>
            <a:r>
              <a:rPr lang="en-CA" i="1" smtClean="0"/>
              <a:t>CDN-Hsmu M2149.L4</a:t>
            </a:r>
            <a:r>
              <a:rPr lang="en-CA" smtClean="0"/>
              <a:t>, </a:t>
            </a:r>
            <a:r>
              <a:rPr lang="en-CA"/>
              <a:t>ff. </a:t>
            </a:r>
            <a:r>
              <a:rPr lang="en-CA" smtClean="0"/>
              <a:t>31r-31v</a:t>
            </a:r>
            <a:endParaRPr lang="en-CA"/>
          </a:p>
        </p:txBody>
      </p:sp>
      <p:sp>
        <p:nvSpPr>
          <p:cNvPr id="5" name="TextBox 4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1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20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632"/>
            <a:ext cx="9144000" cy="2105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395536" y="2222492"/>
            <a:ext cx="0" cy="84646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39752" y="2222492"/>
            <a:ext cx="0" cy="84646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8" idx="0"/>
          </p:cNvCxnSpPr>
          <p:nvPr/>
        </p:nvCxnSpPr>
        <p:spPr>
          <a:xfrm flipV="1">
            <a:off x="3203848" y="2204864"/>
            <a:ext cx="0" cy="1871894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3707904" y="2204864"/>
            <a:ext cx="0" cy="84646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5292080" y="2209239"/>
            <a:ext cx="0" cy="84646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21" idx="0"/>
          </p:cNvCxnSpPr>
          <p:nvPr/>
        </p:nvCxnSpPr>
        <p:spPr>
          <a:xfrm flipV="1">
            <a:off x="6660232" y="2209239"/>
            <a:ext cx="0" cy="1867517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7740352" y="2222492"/>
            <a:ext cx="0" cy="185458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8748464" y="2222492"/>
            <a:ext cx="0" cy="84646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1115616" y="2237313"/>
            <a:ext cx="0" cy="1839759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-88732" y="3068960"/>
            <a:ext cx="9685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200" smtClean="0"/>
              <a:t>Siglum</a:t>
            </a:r>
            <a:endParaRPr lang="en-CA" sz="2200"/>
          </a:p>
        </p:txBody>
      </p:sp>
      <p:sp>
        <p:nvSpPr>
          <p:cNvPr id="16" name="TextBox 15"/>
          <p:cNvSpPr txBox="1"/>
          <p:nvPr/>
        </p:nvSpPr>
        <p:spPr>
          <a:xfrm>
            <a:off x="755576" y="4077072"/>
            <a:ext cx="7534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200" smtClean="0"/>
              <a:t>Folio</a:t>
            </a:r>
            <a:endParaRPr lang="en-CA" sz="2200"/>
          </a:p>
        </p:txBody>
      </p:sp>
      <p:sp>
        <p:nvSpPr>
          <p:cNvPr id="17" name="TextBox 16"/>
          <p:cNvSpPr txBox="1"/>
          <p:nvPr/>
        </p:nvSpPr>
        <p:spPr>
          <a:xfrm>
            <a:off x="1907704" y="3089781"/>
            <a:ext cx="7993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200" smtClean="0"/>
              <a:t>Feast</a:t>
            </a:r>
            <a:endParaRPr lang="en-CA" sz="2200"/>
          </a:p>
        </p:txBody>
      </p:sp>
      <p:sp>
        <p:nvSpPr>
          <p:cNvPr id="18" name="TextBox 17"/>
          <p:cNvSpPr txBox="1"/>
          <p:nvPr/>
        </p:nvSpPr>
        <p:spPr>
          <a:xfrm>
            <a:off x="2761258" y="4076758"/>
            <a:ext cx="8851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200" smtClean="0"/>
              <a:t>Office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75856" y="3083781"/>
            <a:ext cx="89806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200" smtClean="0"/>
              <a:t>Genre</a:t>
            </a:r>
            <a:endParaRPr lang="en-CA" sz="2200"/>
          </a:p>
        </p:txBody>
      </p:sp>
      <p:sp>
        <p:nvSpPr>
          <p:cNvPr id="20" name="TextBox 19"/>
          <p:cNvSpPr txBox="1"/>
          <p:nvPr/>
        </p:nvSpPr>
        <p:spPr>
          <a:xfrm>
            <a:off x="4880501" y="3049749"/>
            <a:ext cx="9156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200" smtClean="0"/>
              <a:t>Incipit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14143" y="4076756"/>
            <a:ext cx="69217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200" smtClean="0"/>
              <a:t>CAO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63189" y="3068959"/>
            <a:ext cx="8771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200" smtClean="0"/>
              <a:t>Mode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188058" y="4077072"/>
            <a:ext cx="14435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200" b="1" smtClean="0"/>
              <a:t>Differentia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090806" y="3049434"/>
            <a:ext cx="1081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200" smtClean="0"/>
              <a:t>Concor-</a:t>
            </a:r>
          </a:p>
          <a:p>
            <a:r>
              <a:rPr lang="en-CA" sz="2200" smtClean="0"/>
              <a:t>dances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7308304" y="2204864"/>
            <a:ext cx="0" cy="84646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7740352" y="2222492"/>
            <a:ext cx="0" cy="84646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2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92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32656"/>
            <a:ext cx="5600700" cy="4826000"/>
          </a:xfrm>
          <a:prstGeom prst="rect">
            <a:avLst/>
          </a:prstGeom>
          <a:noFill/>
          <a:ln w="1905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1870" y="2055777"/>
            <a:ext cx="5893934" cy="4682852"/>
          </a:xfrm>
          <a:prstGeom prst="rect">
            <a:avLst/>
          </a:prstGeom>
          <a:noFill/>
          <a:ln w="1905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998837" y="620688"/>
            <a:ext cx="24857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200" b="1" i="1" smtClean="0">
                <a:solidFill>
                  <a:srgbClr val="C00000"/>
                </a:solidFill>
                <a:latin typeface="+mj-lt"/>
              </a:rPr>
              <a:t>Differentiae </a:t>
            </a:r>
          </a:p>
          <a:p>
            <a:r>
              <a:rPr lang="en-CA" sz="3200" b="1" i="1" smtClean="0">
                <a:solidFill>
                  <a:srgbClr val="C00000"/>
                </a:solidFill>
                <a:latin typeface="+mj-lt"/>
              </a:rPr>
              <a:t>Database</a:t>
            </a:r>
            <a:endParaRPr lang="en-CA" sz="3200" b="1" i="1">
              <a:solidFill>
                <a:srgbClr val="C00000"/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6363302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i="1" smtClean="0">
                <a:solidFill>
                  <a:schemeClr val="tx2"/>
                </a:solidFill>
              </a:rPr>
              <a:t>Slide 3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85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200" b="1" smtClean="0"/>
              <a:t>Data Summary</a:t>
            </a:r>
            <a:endParaRPr lang="en-CA" sz="3200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600" smtClean="0"/>
              <a:t>159 manuscripts (1,258 unique </a:t>
            </a:r>
            <a:r>
              <a:rPr lang="en-CA" sz="2600" i="1" smtClean="0"/>
              <a:t>differentiae</a:t>
            </a:r>
            <a:r>
              <a:rPr lang="en-CA" sz="2600" smtClean="0"/>
              <a:t>)</a:t>
            </a:r>
          </a:p>
          <a:p>
            <a:endParaRPr lang="en-CA" sz="2600" smtClean="0"/>
          </a:p>
          <a:p>
            <a:r>
              <a:rPr lang="en-CA" sz="2600" smtClean="0"/>
              <a:t>61 theoretical treatises (435 unique </a:t>
            </a:r>
            <a:r>
              <a:rPr lang="en-CA" sz="2600" i="1" smtClean="0"/>
              <a:t>differentiae</a:t>
            </a:r>
            <a:r>
              <a:rPr lang="en-CA" sz="2600" smtClean="0"/>
              <a:t>)</a:t>
            </a:r>
          </a:p>
          <a:p>
            <a:endParaRPr lang="en-CA" sz="2600" smtClean="0"/>
          </a:p>
          <a:p>
            <a:r>
              <a:rPr lang="en-CA" sz="2600" smtClean="0"/>
              <a:t>1,457 unique </a:t>
            </a:r>
            <a:r>
              <a:rPr lang="en-CA" sz="2600" i="1" smtClean="0"/>
              <a:t>differentiae</a:t>
            </a:r>
          </a:p>
          <a:p>
            <a:endParaRPr lang="en-CA" sz="2600" i="1" smtClean="0"/>
          </a:p>
          <a:p>
            <a:r>
              <a:rPr lang="en-CA" sz="2600" smtClean="0"/>
              <a:t>129,526 antiphons with standardized </a:t>
            </a:r>
            <a:r>
              <a:rPr lang="en-CA" sz="2600" i="1" smtClean="0"/>
              <a:t>differentiae</a:t>
            </a:r>
            <a:endParaRPr lang="en-CA" sz="2600"/>
          </a:p>
        </p:txBody>
      </p:sp>
      <p:sp>
        <p:nvSpPr>
          <p:cNvPr id="5" name="TextBox 4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4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08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200" b="1" smtClean="0"/>
              <a:t>Purpose and impact</a:t>
            </a:r>
            <a:endParaRPr lang="en-CA" sz="3200" b="1" i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600" smtClean="0"/>
              <a:t>provides a standardized means of indexing </a:t>
            </a:r>
            <a:r>
              <a:rPr lang="en-CA" sz="2600" i="1" smtClean="0"/>
              <a:t>differentiae</a:t>
            </a:r>
            <a:r>
              <a:rPr lang="en-CA" sz="2600" smtClean="0"/>
              <a:t> </a:t>
            </a:r>
          </a:p>
          <a:p>
            <a:endParaRPr lang="en-CA" sz="2600"/>
          </a:p>
          <a:p>
            <a:r>
              <a:rPr lang="en-CA" sz="2600" smtClean="0"/>
              <a:t>enables the cross-manuscript study of </a:t>
            </a:r>
            <a:r>
              <a:rPr lang="en-CA" sz="2600" i="1" smtClean="0"/>
              <a:t>differentiae</a:t>
            </a:r>
            <a:r>
              <a:rPr lang="en-CA" sz="2600" smtClean="0"/>
              <a:t> </a:t>
            </a:r>
          </a:p>
          <a:p>
            <a:pPr lvl="2"/>
            <a:r>
              <a:rPr lang="en-CA" sz="2200" smtClean="0"/>
              <a:t>clarify function of </a:t>
            </a:r>
            <a:r>
              <a:rPr lang="en-CA" sz="2200" i="1" smtClean="0"/>
              <a:t>differentiae</a:t>
            </a:r>
            <a:r>
              <a:rPr lang="en-CA" sz="2200" smtClean="0"/>
              <a:t> in antiphonal psalmody</a:t>
            </a:r>
          </a:p>
          <a:p>
            <a:pPr lvl="2"/>
            <a:r>
              <a:rPr lang="en-CA" sz="2200" smtClean="0"/>
              <a:t>improve understanding of modally-ambiguous antiphons</a:t>
            </a:r>
          </a:p>
          <a:p>
            <a:pPr lvl="2"/>
            <a:r>
              <a:rPr lang="en-CA" sz="2200" smtClean="0"/>
              <a:t>assist in identification of manuscript provenance</a:t>
            </a:r>
          </a:p>
          <a:p>
            <a:pPr lvl="2"/>
            <a:r>
              <a:rPr lang="en-CA" sz="2200" smtClean="0"/>
              <a:t>understand the ‘medieval’ memorization and categorization of antiphon melodies</a:t>
            </a:r>
          </a:p>
          <a:p>
            <a:pPr lvl="2"/>
            <a:endParaRPr lang="en-CA" sz="2200" smtClean="0"/>
          </a:p>
          <a:p>
            <a:pPr lvl="2"/>
            <a:endParaRPr lang="en-CA" sz="2200"/>
          </a:p>
        </p:txBody>
      </p:sp>
      <p:sp>
        <p:nvSpPr>
          <p:cNvPr id="5" name="TextBox 4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5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25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28" y="289247"/>
            <a:ext cx="2332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200">
                <a:latin typeface="Volpiano" panose="020B0500000000000000" pitchFamily="34" charset="0"/>
              </a:rPr>
              <a:t>1--h-h-g-f-gh-gfed--</a:t>
            </a:r>
            <a:r>
              <a:rPr lang="en-CA" sz="3200" smtClean="0">
                <a:latin typeface="Volpiano" panose="020B0500000000000000" pitchFamily="34" charset="0"/>
              </a:rPr>
              <a:t>4</a:t>
            </a:r>
            <a:endParaRPr lang="en-CA" sz="3200">
              <a:latin typeface="Volpiano" panose="020B0500000000000000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196751"/>
            <a:ext cx="878049" cy="72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70" y="1196752"/>
            <a:ext cx="995335" cy="72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196752"/>
            <a:ext cx="858082" cy="72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962" y="2022150"/>
            <a:ext cx="1128814" cy="72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022150"/>
            <a:ext cx="1246610" cy="72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397" y="1196752"/>
            <a:ext cx="1008178" cy="72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404" y="1196752"/>
            <a:ext cx="900000" cy="72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1988840"/>
            <a:ext cx="884727" cy="72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539" y="1196751"/>
            <a:ext cx="798416" cy="720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196751"/>
            <a:ext cx="670588" cy="72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028" y="2027158"/>
            <a:ext cx="947017" cy="72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6759" y="1988840"/>
            <a:ext cx="745978" cy="7200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278" y="2027158"/>
            <a:ext cx="999273" cy="72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721" y="2027158"/>
            <a:ext cx="1037465" cy="72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2858911"/>
            <a:ext cx="888354" cy="72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941" y="2858911"/>
            <a:ext cx="1045334" cy="7200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748" y="2852936"/>
            <a:ext cx="683636" cy="720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87" y="2852936"/>
            <a:ext cx="1840564" cy="7200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575" y="2858911"/>
            <a:ext cx="741951" cy="7200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404" y="2863242"/>
            <a:ext cx="1037385" cy="7200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5628" y="3645024"/>
            <a:ext cx="934350" cy="7200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915" y="3645104"/>
            <a:ext cx="1043478" cy="7200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342" y="3645104"/>
            <a:ext cx="525313" cy="720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79" y="4575398"/>
            <a:ext cx="554754" cy="7200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539" y="3645104"/>
            <a:ext cx="986302" cy="7200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984" y="4572008"/>
            <a:ext cx="894482" cy="7200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172" y="4602534"/>
            <a:ext cx="619746" cy="7200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097" y="4572008"/>
            <a:ext cx="712089" cy="7200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454" y="4581128"/>
            <a:ext cx="950769" cy="7200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769" y="4572008"/>
            <a:ext cx="967500" cy="7200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806" y="4602534"/>
            <a:ext cx="884133" cy="7200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491" y="5472794"/>
            <a:ext cx="1292975" cy="72000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208" y="4572008"/>
            <a:ext cx="869333" cy="72000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186" y="3645104"/>
            <a:ext cx="1074783" cy="72000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235" y="2852936"/>
            <a:ext cx="547200" cy="720000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63" y="5472794"/>
            <a:ext cx="1177882" cy="72000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79" y="5472794"/>
            <a:ext cx="1135409" cy="72000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452" y="5472794"/>
            <a:ext cx="526922" cy="7200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721" y="5472794"/>
            <a:ext cx="888732" cy="720000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766" y="5472794"/>
            <a:ext cx="916364" cy="7200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71" y="3656503"/>
            <a:ext cx="913964" cy="720000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483" y="1980492"/>
            <a:ext cx="1072500" cy="720000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785" y="3656503"/>
            <a:ext cx="1545168" cy="720000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75" y="3651384"/>
            <a:ext cx="997895" cy="720000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4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656" y="5469826"/>
            <a:ext cx="1005957" cy="720000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4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5746" y="1195804"/>
            <a:ext cx="644044" cy="720000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4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92" y="5517312"/>
            <a:ext cx="902535" cy="720000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078" y="1185823"/>
            <a:ext cx="1065306" cy="720000"/>
          </a:xfrm>
          <a:prstGeom prst="rect">
            <a:avLst/>
          </a:prstGeom>
        </p:spPr>
      </p:pic>
      <p:pic>
        <p:nvPicPr>
          <p:cNvPr id="87" name="Picture 86"/>
          <p:cNvPicPr>
            <a:picLocks noChangeAspect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452" y="4572008"/>
            <a:ext cx="1239954" cy="720000"/>
          </a:xfrm>
          <a:prstGeom prst="rect">
            <a:avLst/>
          </a:prstGeom>
        </p:spPr>
      </p:pic>
      <p:pic>
        <p:nvPicPr>
          <p:cNvPr id="88" name="Picture 87"/>
          <p:cNvPicPr>
            <a:picLocks noChangeAspect="1"/>
          </p:cNvPicPr>
          <p:nvPr/>
        </p:nvPicPr>
        <p:blipFill>
          <a:blip r:embed="rId5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811" y="2852936"/>
            <a:ext cx="580645" cy="720000"/>
          </a:xfrm>
          <a:prstGeom prst="rect">
            <a:avLst/>
          </a:prstGeom>
        </p:spPr>
      </p:pic>
      <p:sp>
        <p:nvSpPr>
          <p:cNvPr id="90" name="TextBox 89"/>
          <p:cNvSpPr txBox="1"/>
          <p:nvPr/>
        </p:nvSpPr>
        <p:spPr>
          <a:xfrm>
            <a:off x="2682065" y="332656"/>
            <a:ext cx="62277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200" smtClean="0"/>
              <a:t>D, 1, Da, 5, 4, 7, D1, D2g, D4, D2e, D1a, D01, ab, D3…</a:t>
            </a:r>
            <a:endParaRPr lang="en-CA" sz="2200"/>
          </a:p>
        </p:txBody>
      </p:sp>
      <p:sp>
        <p:nvSpPr>
          <p:cNvPr id="58" name="TextBox 57"/>
          <p:cNvSpPr txBox="1"/>
          <p:nvPr/>
        </p:nvSpPr>
        <p:spPr>
          <a:xfrm>
            <a:off x="7143627" y="6363302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6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26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28" y="289247"/>
            <a:ext cx="2332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200">
                <a:latin typeface="Volpiano" panose="020B0500000000000000" pitchFamily="34" charset="0"/>
              </a:rPr>
              <a:t>1--h-h-g-f-gh-gfed--</a:t>
            </a:r>
            <a:r>
              <a:rPr lang="en-CA" sz="3200" smtClean="0">
                <a:latin typeface="Volpiano" panose="020B0500000000000000" pitchFamily="34" charset="0"/>
              </a:rPr>
              <a:t>4</a:t>
            </a:r>
            <a:endParaRPr lang="en-CA" sz="3200">
              <a:latin typeface="Volpiano" panose="020B0500000000000000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56218" y="303039"/>
            <a:ext cx="660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smtClean="0">
                <a:solidFill>
                  <a:srgbClr val="C00000"/>
                </a:solidFill>
              </a:rPr>
              <a:t>72b</a:t>
            </a:r>
            <a:endParaRPr lang="en-CA" sz="2400" b="1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196751"/>
            <a:ext cx="878049" cy="7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70" y="1196752"/>
            <a:ext cx="995335" cy="7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196752"/>
            <a:ext cx="858082" cy="72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962" y="2022150"/>
            <a:ext cx="1128814" cy="72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022150"/>
            <a:ext cx="1246610" cy="72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397" y="1196752"/>
            <a:ext cx="1008178" cy="72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404" y="1196752"/>
            <a:ext cx="900000" cy="72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1988840"/>
            <a:ext cx="884727" cy="72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539" y="1196751"/>
            <a:ext cx="798416" cy="72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196751"/>
            <a:ext cx="670588" cy="72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028" y="2027158"/>
            <a:ext cx="947017" cy="72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6759" y="1988840"/>
            <a:ext cx="745978" cy="720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278" y="2027158"/>
            <a:ext cx="999273" cy="72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721" y="2027158"/>
            <a:ext cx="1037465" cy="72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2858911"/>
            <a:ext cx="888354" cy="7200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941" y="2858911"/>
            <a:ext cx="1045334" cy="720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748" y="2852936"/>
            <a:ext cx="683636" cy="72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87" y="2852936"/>
            <a:ext cx="1840564" cy="72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575" y="2858911"/>
            <a:ext cx="741951" cy="72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404" y="2863242"/>
            <a:ext cx="1037385" cy="7200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5628" y="3645024"/>
            <a:ext cx="934350" cy="720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915" y="3645104"/>
            <a:ext cx="1043478" cy="7200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342" y="3645104"/>
            <a:ext cx="525313" cy="7200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79" y="4575398"/>
            <a:ext cx="554754" cy="720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539" y="3645104"/>
            <a:ext cx="986302" cy="720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984" y="4572008"/>
            <a:ext cx="894482" cy="7200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172" y="4602534"/>
            <a:ext cx="619746" cy="7200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097" y="4572008"/>
            <a:ext cx="712089" cy="7200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454" y="4581128"/>
            <a:ext cx="950769" cy="7200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769" y="4572008"/>
            <a:ext cx="967500" cy="7200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806" y="4602534"/>
            <a:ext cx="884133" cy="7200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491" y="5472794"/>
            <a:ext cx="1292975" cy="720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208" y="4572008"/>
            <a:ext cx="869333" cy="7200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186" y="3645104"/>
            <a:ext cx="1074783" cy="7200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235" y="2852936"/>
            <a:ext cx="547200" cy="7200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63" y="5472794"/>
            <a:ext cx="1177882" cy="7200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79" y="5472794"/>
            <a:ext cx="1135409" cy="7200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452" y="5472794"/>
            <a:ext cx="526922" cy="7200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721" y="5472794"/>
            <a:ext cx="888732" cy="7200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766" y="5472794"/>
            <a:ext cx="916364" cy="7200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71" y="3656503"/>
            <a:ext cx="913964" cy="7200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483" y="1980492"/>
            <a:ext cx="1072500" cy="7200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785" y="3656503"/>
            <a:ext cx="1545168" cy="7200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75" y="3651384"/>
            <a:ext cx="997895" cy="72000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656" y="5469826"/>
            <a:ext cx="1005957" cy="72000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5746" y="1195804"/>
            <a:ext cx="644044" cy="72000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92" y="5517312"/>
            <a:ext cx="902535" cy="72000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078" y="1185823"/>
            <a:ext cx="1065306" cy="720000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452" y="4572008"/>
            <a:ext cx="1239954" cy="72000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5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811" y="2852936"/>
            <a:ext cx="580645" cy="720000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7153971" y="6351677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7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92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andardized code examp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727" y="908720"/>
            <a:ext cx="6061429" cy="411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435"/>
          <a:stretch/>
        </p:blipFill>
        <p:spPr bwMode="auto">
          <a:xfrm>
            <a:off x="184102" y="198172"/>
            <a:ext cx="2714625" cy="2212178"/>
          </a:xfrm>
          <a:prstGeom prst="rect">
            <a:avLst/>
          </a:prstGeom>
          <a:noFill/>
          <a:ln w="19050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95" r="26104" b="82146"/>
          <a:stretch/>
        </p:blipFill>
        <p:spPr bwMode="auto">
          <a:xfrm>
            <a:off x="3635896" y="4922883"/>
            <a:ext cx="1872269" cy="810373"/>
          </a:xfrm>
          <a:prstGeom prst="rect">
            <a:avLst/>
          </a:prstGeom>
          <a:noFill/>
          <a:ln w="19050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415" y="3613126"/>
            <a:ext cx="1014829" cy="90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43" y="3613126"/>
            <a:ext cx="1109288" cy="90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937" y="4630884"/>
            <a:ext cx="1172018" cy="9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02" y="5661248"/>
            <a:ext cx="1150296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87" y="4625930"/>
            <a:ext cx="1134307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413" y="2598680"/>
            <a:ext cx="843456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02" y="2598681"/>
            <a:ext cx="1164501" cy="9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413" y="5661248"/>
            <a:ext cx="1161290" cy="900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153971" y="6209414"/>
            <a:ext cx="1768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="1" i="1" smtClean="0">
                <a:solidFill>
                  <a:schemeClr val="tx2"/>
                </a:solidFill>
              </a:rPr>
              <a:t>Slide 8</a:t>
            </a:r>
            <a:endParaRPr lang="en-CA" sz="1400" b="1" i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136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Custom 1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7421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3129</TotalTime>
  <Words>571</Words>
  <Application>Microsoft Office PowerPoint</Application>
  <PresentationFormat>On-screen Show (4:3)</PresentationFormat>
  <Paragraphs>151</Paragraphs>
  <Slides>19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Adjacency</vt:lpstr>
      <vt:lpstr>Differentiae Database  http://differentiaedatabase.com  </vt:lpstr>
      <vt:lpstr>PowerPoint Presentation</vt:lpstr>
      <vt:lpstr>PowerPoint Presentation</vt:lpstr>
      <vt:lpstr>PowerPoint Presentation</vt:lpstr>
      <vt:lpstr>Data Summary</vt:lpstr>
      <vt:lpstr>Purpose and impact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Impact and Significance</vt:lpstr>
      <vt:lpstr>Next steps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Differentias in the Cantus Manuscript Database: A Cross-Manuscript Analysis</dc:title>
  <dc:creator>Reviewer</dc:creator>
  <cp:lastModifiedBy>Reviewer</cp:lastModifiedBy>
  <cp:revision>77</cp:revision>
  <dcterms:created xsi:type="dcterms:W3CDTF">2019-06-21T13:04:54Z</dcterms:created>
  <dcterms:modified xsi:type="dcterms:W3CDTF">2019-09-20T02:23:03Z</dcterms:modified>
</cp:coreProperties>
</file>

<file path=docProps/thumbnail.jpeg>
</file>